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12192000" cy="6858000"/>
  <p:defaultTextStyle>
    <a:defPPr>
      <a:defRPr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144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e de 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446533" y="3085763"/>
            <a:ext cx="11298931" cy="333814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>
          <a:xfrm>
            <a:off x="581190" y="1020430"/>
            <a:ext cx="10993548" cy="1475012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 bwMode="auto">
          <a:xfrm>
            <a:off x="581193" y="2495444"/>
            <a:ext cx="10993545" cy="59032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A9DEF83-4F69-6975-2F7B-07C88D3DB5B3}" type="datetime1">
              <a:rPr lang="fr-FR"/>
              <a:t>16/10/2021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re et texte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013799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8FCE5CFB-EFB3-1769-B58B-2C5D82294344}" type="datetime1">
              <a:rPr lang="fr-FR"/>
              <a:t>16/10/2021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Titre vertical et tex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 bwMode="auto">
          <a:xfrm>
            <a:off x="8058150" y="599724"/>
            <a:ext cx="3687314" cy="58169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 bwMode="auto">
          <a:xfrm>
            <a:off x="8204199" y="863598"/>
            <a:ext cx="3124199" cy="4807325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774922" y="863598"/>
            <a:ext cx="7161624" cy="4807325"/>
          </a:xfrm>
        </p:spPr>
        <p:txBody>
          <a:bodyPr vert="eaVert" rtlCol="0" anchor="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446533" y="457200"/>
            <a:ext cx="3703320" cy="94996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 8"/>
          <p:cNvSpPr/>
          <p:nvPr/>
        </p:nvSpPr>
        <p:spPr bwMode="auto">
          <a:xfrm>
            <a:off x="8042146" y="453642"/>
            <a:ext cx="3703320" cy="9855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 bwMode="auto">
          <a:xfrm>
            <a:off x="4241829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4794AF3-1074-594B-B516-3DF4DF10F55E}" type="datetime1">
              <a:rPr lang="fr-FR"/>
              <a:t>16/10/2021</a:t>
            </a:fld>
            <a:endParaRPr lang="en-US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188720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581191" y="2340864"/>
            <a:ext cx="11029614" cy="3634485"/>
          </a:xfrm>
        </p:spPr>
        <p:txBody>
          <a:bodyPr rtlCol="0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FADA3D20-1B5B-2DC9-A23E-F4D4FE685C89}" type="datetime1">
              <a:rPr lang="fr-FR"/>
              <a:t>16/10/2021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En-tête de 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auto">
          <a:xfrm>
            <a:off x="447816" y="5141973"/>
            <a:ext cx="11290860" cy="125882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2393949"/>
            <a:ext cx="11029614" cy="2147466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1" y="4541416"/>
            <a:ext cx="11029614" cy="600555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E6758AD-D1BE-F5EC-B574-A7D8A8429ED4}" type="datetime1">
              <a:rPr lang="fr-FR"/>
              <a:t>16/10/2021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eux contenu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 bwMode="auto">
          <a:xfrm>
            <a:off x="581193" y="2228002"/>
            <a:ext cx="5194766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6416038" y="2228002"/>
            <a:ext cx="5194768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7E70B27-9C46-8007-0856-2C1603091F49}" type="datetime1">
              <a:rPr lang="fr-FR"/>
              <a:t>16/10/2021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ompara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0" y="2250891"/>
            <a:ext cx="5194768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581193" y="2926051"/>
            <a:ext cx="5194765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 bwMode="auto">
          <a:xfrm>
            <a:off x="6416038" y="2250891"/>
            <a:ext cx="5194769" cy="553372"/>
          </a:xfrm>
        </p:spPr>
        <p:txBody>
          <a:bodyPr rtlCol="0" anchor="ctr">
            <a:noAutofit/>
          </a:bodyPr>
          <a:lstStyle>
            <a:lvl1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 bwMode="auto">
          <a:xfrm>
            <a:off x="6416037" y="2926051"/>
            <a:ext cx="5194770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35EB5A1-3D50-AFA2-534D-BD45F1E6D743}" type="datetime1">
              <a:rPr lang="fr-FR"/>
              <a:t>16/10/2021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re uniquem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 bwMode="auto">
          <a:xfrm>
            <a:off x="5758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CC8CC31C-53BB-DD87-54B5-375478AB8C0B}" type="datetime1">
              <a:rPr lang="fr-FR"/>
              <a:t>16/10/2021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9525A67A-E50B-B24D-9E02-43336F674995}" type="datetime1">
              <a:rPr lang="fr-FR"/>
              <a:t>16/10/2021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 bwMode="auto">
          <a:xfrm>
            <a:off x="447816" y="601200"/>
            <a:ext cx="3682722" cy="581547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767856" y="933449"/>
            <a:ext cx="3031851" cy="172241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4900927" y="1179828"/>
            <a:ext cx="6650991" cy="4658215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767856" y="2836653"/>
            <a:ext cx="3031851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>
          <a:xfrm>
            <a:off x="7605950" y="6456915"/>
            <a:ext cx="2844797" cy="365124"/>
          </a:xfrm>
        </p:spPr>
        <p:txBody>
          <a:bodyPr rtlCol="0"/>
          <a:lstStyle/>
          <a:p>
            <a:pPr>
              <a:defRPr/>
            </a:pPr>
            <a:fld id="{3DDF2C51-3DE7-C5B8-445D-517093C43F13}" type="datetime1">
              <a:rPr lang="fr-FR"/>
              <a:t>16/10/2021</a:t>
            </a:fld>
            <a:endParaRPr lang="en-US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 bwMode="auto">
          <a:xfrm>
            <a:off x="581191" y="6452589"/>
            <a:ext cx="6917209" cy="365124"/>
          </a:xfrm>
        </p:spPr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 bwMode="auto">
          <a:xfrm>
            <a:off x="10558299" y="6456915"/>
            <a:ext cx="1052509" cy="365124"/>
          </a:xfrm>
        </p:spPr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age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4693388"/>
            <a:ext cx="11029615" cy="56673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 bwMode="auto">
          <a:xfrm>
            <a:off x="447816" y="641349"/>
            <a:ext cx="11290858" cy="365124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581191" y="5260126"/>
            <a:ext cx="11029616" cy="99814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559D6A8C-9122-2BBC-4699-05FA68E8E84D}" type="datetime1">
              <a:rPr lang="fr-FR"/>
              <a:t>16/10/2021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 algn="l"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 bwMode="auto">
          <a:xfrm>
            <a:off x="581191" y="705122"/>
            <a:ext cx="11029615" cy="11895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defRPr/>
            </a:pPr>
            <a:r>
              <a:rPr lang="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1" y="2336001"/>
            <a:ext cx="11029615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defRPr/>
            </a:pPr>
            <a:r>
              <a:rPr lang="fr"/>
              <a:t>Modifiez les styles du texte du masque</a:t>
            </a:r>
            <a:endParaRPr/>
          </a:p>
          <a:p>
            <a:pPr lvl="1">
              <a:defRPr/>
            </a:pPr>
            <a:r>
              <a:rPr lang="fr"/>
              <a:t>Deuxième niveau</a:t>
            </a:r>
            <a:endParaRPr/>
          </a:p>
          <a:p>
            <a:pPr lvl="2">
              <a:defRPr/>
            </a:pPr>
            <a:r>
              <a:rPr lang="fr"/>
              <a:t>Troisième niveau</a:t>
            </a:r>
            <a:endParaRPr/>
          </a:p>
          <a:p>
            <a:pPr lvl="3">
              <a:defRPr/>
            </a:pPr>
            <a:r>
              <a:rPr lang="fr"/>
              <a:t>Quatrième niveau</a:t>
            </a:r>
            <a:endParaRPr/>
          </a:p>
          <a:p>
            <a:pPr lvl="4">
              <a:defRPr/>
            </a:pPr>
            <a:r>
              <a:rPr lang="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auto">
          <a:xfrm>
            <a:off x="7605950" y="6423913"/>
            <a:ext cx="2844797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6494E0C3-A56C-F92E-4D2C-EAA2A8F9013C}" type="datetime1">
              <a:rPr lang="fr-FR"/>
              <a:t>16/10/2021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xfrm>
            <a:off x="581191" y="6423913"/>
            <a:ext cx="691720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xfrm>
            <a:off x="10558299" y="6423913"/>
            <a:ext cx="105250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446533" y="457200"/>
            <a:ext cx="3703320" cy="9499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 bwMode="auto">
          <a:xfrm>
            <a:off x="8042146" y="453642"/>
            <a:ext cx="3703320" cy="98553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 bwMode="auto">
          <a:xfrm>
            <a:off x="4241829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457200">
        <a:lnSpc>
          <a:spcPct val="100000"/>
        </a:lnSpc>
        <a:spcBef>
          <a:spcPts val="0"/>
        </a:spcBef>
        <a:buNone/>
        <a:defRPr sz="2800" b="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>
        <a:defRPr>
          <a:solidFill>
            <a:schemeClr val="tx2"/>
          </a:solidFill>
        </a:defRPr>
      </a:lvl2pPr>
      <a:lvl3pPr>
        <a:defRPr>
          <a:solidFill>
            <a:schemeClr val="tx2"/>
          </a:solidFill>
        </a:defRPr>
      </a:lvl3pPr>
      <a:lvl4pPr>
        <a:defRPr>
          <a:solidFill>
            <a:schemeClr val="tx2"/>
          </a:solidFill>
        </a:defRPr>
      </a:lvl4pPr>
      <a:lvl5pPr>
        <a:defRPr>
          <a:solidFill>
            <a:schemeClr val="tx2"/>
          </a:solidFill>
        </a:defRPr>
      </a:lvl5pPr>
      <a:lvl6pPr>
        <a:defRPr>
          <a:solidFill>
            <a:schemeClr val="tx2"/>
          </a:solidFill>
        </a:defRPr>
      </a:lvl6pPr>
      <a:lvl7pPr>
        <a:defRPr>
          <a:solidFill>
            <a:schemeClr val="tx2"/>
          </a:solidFill>
        </a:defRPr>
      </a:lvl7pPr>
      <a:lvl8pPr>
        <a:defRPr>
          <a:solidFill>
            <a:schemeClr val="tx2"/>
          </a:solidFill>
        </a:defRPr>
      </a:lvl8pPr>
      <a:lvl9pPr>
        <a:defRPr>
          <a:solidFill>
            <a:schemeClr val="tx2"/>
          </a:solidFill>
        </a:defRPr>
      </a:lvl9pPr>
    </p:titleStyle>
    <p:bodyStyle>
      <a:lvl1pPr marL="306000" indent="-306000" algn="l" defTabSz="457200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SzPct val="92000"/>
        <a:buFont typeface="Wingdings 2"/>
        <a:buChar char=""/>
        <a:defRPr sz="17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>
        <a:spcBef>
          <a:spcPts val="0"/>
        </a:spcBef>
        <a:spcAft>
          <a:spcPts val="600"/>
        </a:spcAft>
        <a:buClr>
          <a:schemeClr val="accent1"/>
        </a:buClr>
        <a:buSzPct val="92000"/>
        <a:buFont typeface="Wingdings 2"/>
        <a:buChar char=""/>
        <a:defRPr sz="14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>
        <a:spcBef>
          <a:spcPts val="0"/>
        </a:spcBef>
        <a:spcAft>
          <a:spcPts val="600"/>
        </a:spcAft>
        <a:buClr>
          <a:schemeClr val="accent1"/>
        </a:buClr>
        <a:buSzPct val="92000"/>
        <a:buFont typeface="Wingdings 2"/>
        <a:buChar char=""/>
        <a:defRPr sz="1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>
        <a:spcBef>
          <a:spcPts val="0"/>
        </a:spcBef>
        <a:spcAft>
          <a:spcPts val="600"/>
        </a:spcAft>
        <a:buClr>
          <a:schemeClr val="accent1"/>
        </a:buClr>
        <a:buSzPct val="92000"/>
        <a:buFont typeface="Wingdings 2"/>
        <a:buChar char=""/>
        <a:defRPr sz="1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>
        <a:spcBef>
          <a:spcPts val="0"/>
        </a:spcBef>
        <a:spcAft>
          <a:spcPts val="600"/>
        </a:spcAft>
        <a:buClr>
          <a:schemeClr val="accent1"/>
        </a:buClr>
        <a:buSzPct val="92000"/>
        <a:buFont typeface="Wingdings 2"/>
        <a:buChar char=""/>
        <a:defRPr sz="1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>
        <a:spcBef>
          <a:spcPts val="0"/>
        </a:spcBef>
        <a:spcAft>
          <a:spcPts val="600"/>
        </a:spcAft>
        <a:buClr>
          <a:schemeClr val="accent2"/>
        </a:buClr>
        <a:buSzPct val="92000"/>
        <a:buFont typeface="Wingdings 2"/>
        <a:buChar char=""/>
        <a:defRPr sz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>
        <a:spcBef>
          <a:spcPts val="0"/>
        </a:spcBef>
        <a:spcAft>
          <a:spcPts val="600"/>
        </a:spcAft>
        <a:buClr>
          <a:schemeClr val="accent2"/>
        </a:buClr>
        <a:buSzPct val="92000"/>
        <a:buFont typeface="Wingdings 2"/>
        <a:buChar char=""/>
        <a:defRPr sz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>
        <a:spcBef>
          <a:spcPts val="0"/>
        </a:spcBef>
        <a:spcAft>
          <a:spcPts val="600"/>
        </a:spcAft>
        <a:buClr>
          <a:schemeClr val="accent2"/>
        </a:buClr>
        <a:buSzPct val="92000"/>
        <a:buFont typeface="Wingdings 2"/>
        <a:buChar char=""/>
        <a:defRPr sz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>
        <a:spcBef>
          <a:spcPts val="0"/>
        </a:spcBef>
        <a:spcAft>
          <a:spcPts val="600"/>
        </a:spcAft>
        <a:buClr>
          <a:schemeClr val="accent2"/>
        </a:buClr>
        <a:buSzPct val="92000"/>
        <a:buFont typeface="Wingdings 2"/>
        <a:buChar char=""/>
        <a:defRPr sz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ioLnqlkZhUnya57-yjTltqtHSUilVMN2/edit" TargetMode="External"/><Relationship Id="rId2" Type="http://schemas.openxmlformats.org/officeDocument/2006/relationships/hyperlink" Target="https://docs.google.com/spreadsheets/d/1RIDp-7ONntz9FEzv7ygiF8tZ80vuI1A6/edit#gid=183638173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google.com/document/d/1KBmt32PixpESdNcI6ELRnoCFPE318ajh/edit" TargetMode="External"/><Relationship Id="rId4" Type="http://schemas.openxmlformats.org/officeDocument/2006/relationships/hyperlink" Target="https://docs.google.com/spreadsheets/d/1bT9MKne-EF0D_47WSlHOVbWkZktRNoKr/edit?rtpof=true#gid=7035079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ersonne, extérieur, signe&#10;&#10;Description générée automatiquement">
            <a:extLst>
              <a:ext uri="{FF2B5EF4-FFF2-40B4-BE49-F238E27FC236}">
                <a16:creationId xmlns:a16="http://schemas.microsoft.com/office/drawing/2014/main" id="{E76B660F-6709-47B2-93D6-2740558A1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Espace réservé de la date 1" hidden="1">
            <a:extLst>
              <a:ext uri="{FF2B5EF4-FFF2-40B4-BE49-F238E27FC236}">
                <a16:creationId xmlns:a16="http://schemas.microsoft.com/office/drawing/2014/main" id="{1EF875DC-0746-46D1-AA73-C9E572A54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9525A67A-E50B-B24D-9E02-43336F674995}" type="datetime1">
              <a:rPr lang="fr-FR" smtClean="0"/>
              <a:pPr>
                <a:spcAft>
                  <a:spcPts val="600"/>
                </a:spcAft>
                <a:defRPr/>
              </a:pPr>
              <a:t>16/10/2021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8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Annexes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581192" y="1890876"/>
            <a:ext cx="11029615" cy="3634486"/>
          </a:xfrm>
        </p:spPr>
        <p:txBody>
          <a:bodyPr/>
          <a:lstStyle/>
          <a:p>
            <a:pPr>
              <a:defRPr/>
            </a:pPr>
            <a:r>
              <a:rPr lang="en-US" u="sng">
                <a:hlinkClick r:id="rId2" tooltip="https://docs.google.com/spreadsheets/d/1RIDp-7ONntz9FEzv7ygiF8tZ80vuI1A6/edit#gid=1836381738"/>
              </a:rPr>
              <a:t>Journal de bord</a:t>
            </a:r>
            <a:endParaRPr lang="en-US"/>
          </a:p>
          <a:p>
            <a:pPr>
              <a:defRPr/>
            </a:pPr>
            <a:r>
              <a:rPr lang="en-US" u="sng">
                <a:hlinkClick r:id="rId3" tooltip="https://docs.google.com/document/d/1ioLnqlkZhUnya57-yjTltqtHSUilVMN2/edit"/>
              </a:rPr>
              <a:t>Procès-verbal</a:t>
            </a:r>
            <a:endParaRPr/>
          </a:p>
          <a:p>
            <a:pPr>
              <a:defRPr/>
            </a:pPr>
            <a:r>
              <a:rPr lang="en-US" u="sng">
                <a:hlinkClick r:id="rId4" tooltip="https://docs.google.com/spreadsheets/d/1bT9MKne-EF0D_47WSlHOVbWkZktRNoKr/edit?rtpof=true#gid=70350790"/>
              </a:rPr>
              <a:t>Diagramme de Gantt</a:t>
            </a:r>
            <a:endParaRPr/>
          </a:p>
          <a:p>
            <a:pPr>
              <a:defRPr/>
            </a:pPr>
            <a:r>
              <a:rPr lang="en-US" sz="1700" b="0" i="0" u="sng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hlinkClick r:id="rId5" tooltip="https://docs.google.com/document/d/1KBmt32PixpESdNcI6ELRnoCFPE318ajh/edit"/>
              </a:rPr>
              <a:t>ScénarioWaview</a:t>
            </a:r>
            <a:endParaRPr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fr-CH"/>
              <a:t>Introduction</a:t>
            </a:r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581193" y="2228003"/>
            <a:ext cx="5194767" cy="3633047"/>
          </a:xfrm>
        </p:spPr>
        <p:txBody>
          <a:bodyPr/>
          <a:lstStyle/>
          <a:p>
            <a:pPr>
              <a:defRPr/>
            </a:pPr>
            <a:endParaRPr sz="1700"/>
          </a:p>
          <a:p>
            <a:pPr>
              <a:defRPr/>
            </a:pPr>
            <a:r>
              <a:rPr lang="en-US" sz="17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Domaine de l’audioviuel</a:t>
            </a:r>
            <a:endParaRPr sz="1700"/>
          </a:p>
          <a:p>
            <a:pPr>
              <a:defRPr/>
            </a:pPr>
            <a:r>
              <a:rPr lang="fr-CH" sz="1700"/>
              <a:t>Entreprise genevoise </a:t>
            </a:r>
            <a:endParaRPr sz="1700"/>
          </a:p>
          <a:p>
            <a:pPr>
              <a:defRPr/>
            </a:pPr>
            <a:r>
              <a:rPr lang="en-US" sz="1700"/>
              <a:t>Fondée en 2018</a:t>
            </a:r>
            <a:endParaRPr sz="1700"/>
          </a:p>
          <a:p>
            <a:pPr>
              <a:defRPr/>
            </a:pPr>
            <a:endParaRPr lang="en-US" sz="1700"/>
          </a:p>
          <a:p>
            <a:pPr>
              <a:defRPr/>
            </a:pPr>
            <a:endParaRPr sz="1700"/>
          </a:p>
          <a:p>
            <a:pPr>
              <a:defRPr/>
            </a:pPr>
            <a:endParaRPr sz="1700"/>
          </a:p>
        </p:txBody>
      </p:sp>
      <p:pic>
        <p:nvPicPr>
          <p:cNvPr id="1496331425" name="Image 149633142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805408" y="2228002"/>
            <a:ext cx="7805400" cy="2865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2" y="702156"/>
            <a:ext cx="11029616" cy="1188720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fr-CH"/>
              <a:t>Projet WavContact</a:t>
            </a:r>
            <a:endParaRPr lang="en-US"/>
          </a:p>
        </p:txBody>
      </p:sp>
      <p:grpSp>
        <p:nvGrpSpPr>
          <p:cNvPr id="8" name="Espace réservé du contenu 2"/>
          <p:cNvGrpSpPr/>
          <p:nvPr/>
        </p:nvGrpSpPr>
        <p:grpSpPr bwMode="auto">
          <a:xfrm>
            <a:off x="581192" y="2340864"/>
            <a:ext cx="11029615" cy="3634486"/>
            <a:chOff x="0" y="0"/>
            <a:chExt cx="11029615" cy="3634486"/>
          </a:xfrm>
        </p:grpSpPr>
        <p:sp>
          <p:nvSpPr>
            <p:cNvPr id="3" name="Rectangle : coins arrondis 2"/>
            <p:cNvSpPr/>
            <p:nvPr/>
          </p:nvSpPr>
          <p:spPr bwMode="auto">
            <a:xfrm>
              <a:off x="0" y="590603"/>
              <a:ext cx="11029615" cy="1090345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tint val="40000"/>
                <a:hueOff val="0"/>
                <a:satOff val="0"/>
                <a:lumOff val="0"/>
                <a:alphaOff val="0"/>
              </a:schemeClr>
            </a:solidFill>
            <a:ln>
              <a:noFill/>
            </a:ln>
            <a:effectLst/>
          </p:spPr>
          <p:style>
            <a:lnRef idx="0">
              <a:srgbClr val="000000"/>
            </a:lnRef>
            <a:fillRef idx="1">
              <a:srgbClr val="000000"/>
            </a:fillRef>
            <a:effectRef idx="0">
              <a:srgbClr val="000000"/>
            </a:effectRef>
            <a:fontRef idx="minor"/>
          </p:style>
        </p:sp>
        <p:sp>
          <p:nvSpPr>
            <p:cNvPr id="4" name="Rectangle 3"/>
            <p:cNvSpPr/>
            <p:nvPr/>
          </p:nvSpPr>
          <p:spPr bwMode="auto">
            <a:xfrm>
              <a:off x="329829" y="835931"/>
              <a:ext cx="599690" cy="599690"/>
            </a:xfrm>
            <a:prstGeom prst="rect">
              <a:avLst/>
            </a:prstGeom>
            <a:blipFill>
              <a:blip r:embed="rId2"/>
              <a:stretch/>
            </a:blipFill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</p:sp>
        <p:sp>
          <p:nvSpPr>
            <p:cNvPr id="5" name="Rectangle 4"/>
            <p:cNvSpPr/>
            <p:nvPr/>
          </p:nvSpPr>
          <p:spPr bwMode="auto">
            <a:xfrm>
              <a:off x="1259348" y="590603"/>
              <a:ext cx="9770265" cy="109034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/>
          </p:style>
          <p:txBody>
            <a:bodyPr spcFirstLastPara="0" vert="horz" wrap="square" lIns="115395" tIns="115395" rIns="115395" bIns="115395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500"/>
                <a:t>Résoudre la problématique de la communication de Waview</a:t>
              </a:r>
              <a:endParaRPr lang="en-US" sz="2500"/>
            </a:p>
          </p:txBody>
        </p:sp>
        <p:sp>
          <p:nvSpPr>
            <p:cNvPr id="6" name="Rectangle : coins arrondis 5"/>
            <p:cNvSpPr/>
            <p:nvPr/>
          </p:nvSpPr>
          <p:spPr bwMode="auto">
            <a:xfrm>
              <a:off x="0" y="1953536"/>
              <a:ext cx="11029615" cy="1090345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tint val="40000"/>
                <a:hueOff val="0"/>
                <a:satOff val="0"/>
                <a:lumOff val="0"/>
                <a:alphaOff val="0"/>
              </a:schemeClr>
            </a:solidFill>
            <a:ln>
              <a:noFill/>
            </a:ln>
            <a:effectLst/>
          </p:spPr>
          <p:style>
            <a:lnRef idx="0">
              <a:srgbClr val="000000"/>
            </a:lnRef>
            <a:fillRef idx="1">
              <a:srgbClr val="000000"/>
            </a:fillRef>
            <a:effectRef idx="0">
              <a:srgbClr val="000000"/>
            </a:effectRef>
            <a:fontRef idx="minor"/>
          </p:style>
        </p:sp>
        <p:sp>
          <p:nvSpPr>
            <p:cNvPr id="7" name="Rectangle 6"/>
            <p:cNvSpPr/>
            <p:nvPr/>
          </p:nvSpPr>
          <p:spPr bwMode="auto">
            <a:xfrm>
              <a:off x="329829" y="2198864"/>
              <a:ext cx="599690" cy="599690"/>
            </a:xfrm>
            <a:prstGeom prst="rect">
              <a:avLst/>
            </a:prstGeom>
            <a:blipFill>
              <a:blip r:embed="rId3"/>
              <a:stretch/>
            </a:blipFill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auto">
            <a:xfrm>
              <a:off x="1259348" y="1953536"/>
              <a:ext cx="9770265" cy="109034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/>
          </p:style>
          <p:txBody>
            <a:bodyPr spcFirstLastPara="0" vert="horz" wrap="square" lIns="115395" tIns="115395" rIns="115395" bIns="115395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500"/>
                <a:t>Création application pour la recherche de lieux </a:t>
              </a:r>
              <a:endParaRPr lang="en-US" sz="25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8"/>
            <a:ext cx="11029616" cy="98833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defRPr/>
            </a:pPr>
            <a:r>
              <a:rPr lang="fr-CH"/>
              <a:t>Présentation de l’opportunité</a:t>
            </a: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81191" y="2250891"/>
            <a:ext cx="5194769" cy="557784"/>
          </a:xfrm>
        </p:spPr>
        <p:txBody>
          <a:bodyPr/>
          <a:lstStyle/>
          <a:p>
            <a:pPr>
              <a:defRPr/>
            </a:pPr>
            <a:r>
              <a:rPr lang="fr-FR" b="1" i="0" u="none" strike="noStrike"/>
              <a:t>Actuellement :</a:t>
            </a:r>
            <a:endParaRPr lang="fr-FR" b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2"/>
          </p:nvPr>
        </p:nvSpPr>
        <p:spPr bwMode="auto">
          <a:xfrm>
            <a:off x="581194" y="2926052"/>
            <a:ext cx="5194766" cy="29349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defRPr/>
            </a:pPr>
            <a:r>
              <a:rPr lang="fr-FR" b="0" i="0" u="none" strike="noStrike" dirty="0"/>
              <a:t>Contacter </a:t>
            </a:r>
            <a:r>
              <a:rPr lang="fr-FR" b="0" i="0" u="none" strike="noStrike" dirty="0" err="1"/>
              <a:t>Waview</a:t>
            </a:r>
            <a:r>
              <a:rPr lang="fr-FR" b="0" i="0" u="none" strike="noStrike" dirty="0"/>
              <a:t> par 3 différents réseaux sociaux </a:t>
            </a:r>
            <a:endParaRPr dirty="0"/>
          </a:p>
          <a:p>
            <a:pPr>
              <a:defRPr/>
            </a:pPr>
            <a:r>
              <a:rPr lang="fr-FR" b="0" i="0" u="none" strike="noStrike" dirty="0"/>
              <a:t>WhatsApp des différents collaborateurs surchargés</a:t>
            </a:r>
            <a:endParaRPr dirty="0"/>
          </a:p>
          <a:p>
            <a:pPr marL="0" indent="0">
              <a:defRPr/>
            </a:pP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416039" y="2250892"/>
            <a:ext cx="5194770" cy="553373"/>
          </a:xfrm>
        </p:spPr>
        <p:txBody>
          <a:bodyPr/>
          <a:lstStyle/>
          <a:p>
            <a:pPr>
              <a:defRPr/>
            </a:pPr>
            <a:r>
              <a:rPr lang="fr-FR" b="1" i="0" u="none" strike="noStrike"/>
              <a:t>Après aboutissement du projet :</a:t>
            </a:r>
            <a:endParaRPr lang="fr-FR" b="0"/>
          </a:p>
        </p:txBody>
      </p:sp>
      <p:sp>
        <p:nvSpPr>
          <p:cNvPr id="7" name="Espace réservé du contenu 2"/>
          <p:cNvSpPr txBox="1"/>
          <p:nvPr/>
        </p:nvSpPr>
        <p:spPr bwMode="auto">
          <a:xfrm>
            <a:off x="6416037" y="2926052"/>
            <a:ext cx="5194771" cy="29349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Char char=""/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Char char="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Char char=""/>
              <a:defRPr sz="1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Char char=""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Char char=""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/>
              <a:buChar char=""/>
              <a:defRPr sz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/>
              <a:buChar char=""/>
              <a:defRPr sz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/>
              <a:buChar char=""/>
              <a:defRPr sz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/>
              <a:buChar char=""/>
              <a:defRPr sz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Un site internet ET une application</a:t>
            </a:r>
            <a:endParaRPr/>
          </a:p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Une messagerie personnalisée par client </a:t>
            </a:r>
            <a:endParaRPr/>
          </a:p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Une image de pub avec les différents lieux</a:t>
            </a:r>
            <a:endParaRPr/>
          </a:p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Une plateforme d’échange pour les documents sensibles</a:t>
            </a:r>
            <a:endParaRPr/>
          </a:p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Une centralisation des informations </a:t>
            </a:r>
            <a:endParaRPr/>
          </a:p>
          <a:p>
            <a:pPr>
              <a:lnSpc>
                <a:spcPct val="100000"/>
              </a:lnSpc>
              <a:defRPr/>
            </a:pPr>
            <a:r>
              <a:rPr lang="fr-FR" b="0" i="0" u="none" strike="noStrike"/>
              <a:t>Des notifications auprès de chaque collaborateur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2" y="702156"/>
            <a:ext cx="11029616" cy="1188720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fr-CH"/>
              <a:t>Futur de waview</a:t>
            </a:r>
            <a:endParaRPr lang="en-US"/>
          </a:p>
        </p:txBody>
      </p:sp>
      <p:grpSp>
        <p:nvGrpSpPr>
          <p:cNvPr id="6" name="Espace réservé du contenu 2"/>
          <p:cNvGrpSpPr/>
          <p:nvPr/>
        </p:nvGrpSpPr>
        <p:grpSpPr bwMode="auto">
          <a:xfrm>
            <a:off x="581406" y="2597372"/>
            <a:ext cx="11029182" cy="3121465"/>
            <a:chOff x="0" y="0"/>
            <a:chExt cx="11029182" cy="3121465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2601222" cy="3121466"/>
            </a:xfrm>
            <a:prstGeom prst="rect">
              <a:avLst/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 w="22225" cap="rnd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0" rIns="256943" bIns="330200" numCol="1" spcCol="1270" anchor="t" anchorCtr="0">
              <a:noAutofit/>
            </a:bodyPr>
            <a:lstStyle/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en-US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8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400"/>
                <a:t>Hausse possible du chiffre d’affaires </a:t>
              </a:r>
            </a:p>
          </p:txBody>
        </p:sp>
        <p:sp>
          <p:nvSpPr>
            <p:cNvPr id="4" name="Rectangle 3"/>
            <p:cNvSpPr/>
            <p:nvPr/>
          </p:nvSpPr>
          <p:spPr bwMode="auto">
            <a:xfrm>
              <a:off x="0" y="0"/>
              <a:ext cx="2601222" cy="1248586"/>
            </a:xfrm>
            <a:prstGeom prst="rect">
              <a:avLst/>
            </a:prstGeom>
            <a:noFill/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165100" rIns="256943" bIns="165100" numCol="1" spcCol="1270" anchor="ctr" anchorCtr="0">
              <a:noAutofit/>
            </a:bodyPr>
            <a:lstStyle/>
            <a:p>
              <a:pPr marL="0" lvl="0" indent="0" algn="l" defTabSz="29336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6600"/>
                <a:t>01</a:t>
              </a:r>
              <a:endParaRPr/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731862" y="0"/>
              <a:ext cx="2678679" cy="3121465"/>
            </a:xfrm>
            <a:prstGeom prst="rect">
              <a:avLst/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 w="22225" cap="rnd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2" tIns="0" rIns="256942" bIns="330199" numCol="1" spcCol="1269" anchor="t" anchorCtr="0">
              <a:noAutofit/>
            </a:bodyPr>
            <a:lstStyle/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en-US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8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400"/>
                <a:t>Nouveau positionnement sur le marché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809319" y="0"/>
              <a:ext cx="2601222" cy="1248586"/>
            </a:xfrm>
            <a:prstGeom prst="rect">
              <a:avLst/>
            </a:prstGeom>
            <a:noFill/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165100" rIns="256943" bIns="165100" numCol="1" spcCol="1270" anchor="ctr" anchorCtr="0">
              <a:noAutofit/>
            </a:bodyPr>
            <a:lstStyle/>
            <a:p>
              <a:pPr marL="0" lvl="0" indent="0" algn="l" defTabSz="29336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6600"/>
                <a:t>02</a:t>
              </a:r>
              <a:endParaRPr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5618640" y="0"/>
              <a:ext cx="2601222" cy="3121466"/>
            </a:xfrm>
            <a:prstGeom prst="rect">
              <a:avLst/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 w="22225" cap="rnd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0" rIns="256943" bIns="330200" numCol="1" spcCol="1270" anchor="t" anchorCtr="0">
              <a:noAutofit/>
            </a:bodyPr>
            <a:lstStyle/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en-US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8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400"/>
                <a:t>Meilleure offre du service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5618640" y="0"/>
              <a:ext cx="2601222" cy="1248586"/>
            </a:xfrm>
            <a:prstGeom prst="rect">
              <a:avLst/>
            </a:prstGeom>
            <a:noFill/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165100" rIns="256943" bIns="165100" numCol="1" spcCol="1270" anchor="ctr" anchorCtr="0">
              <a:noAutofit/>
            </a:bodyPr>
            <a:lstStyle/>
            <a:p>
              <a:pPr marL="0" lvl="0" indent="0" algn="l" defTabSz="29336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6600"/>
                <a:t>03</a:t>
              </a:r>
              <a:endParaRPr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8427960" y="0"/>
              <a:ext cx="2601222" cy="3121466"/>
            </a:xfrm>
            <a:prstGeom prst="rect">
              <a:avLst/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 w="22225" cap="rnd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0" rIns="256943" bIns="330200" numCol="1" spcCol="1270" anchor="t" anchorCtr="0">
              <a:noAutofit/>
            </a:bodyPr>
            <a:lstStyle/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en-US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7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fr-CH" sz="2400"/>
            </a:p>
            <a:p>
              <a:pPr marL="0" lvl="0" indent="0" algn="l" defTabSz="10668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fr-CH" sz="2400"/>
                <a:t>Optimisation du processus du temps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8427960" y="0"/>
              <a:ext cx="2601222" cy="1248586"/>
            </a:xfrm>
            <a:prstGeom prst="rect">
              <a:avLst/>
            </a:prstGeom>
            <a:noFill/>
            <a:ln w="22225" cap="rnd" cmpd="sng" algn="ctr">
              <a:noFill/>
              <a:prstDash val="solid"/>
            </a:ln>
            <a:effectLst/>
          </p:spPr>
          <p:style>
            <a:lnRef idx="2">
              <a:srgbClr val="000000"/>
            </a:lnRef>
            <a:fillRef idx="1">
              <a:srgbClr val="000000"/>
            </a:fillRef>
            <a:effectRef idx="1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256943" tIns="165100" rIns="256943" bIns="165100" numCol="1" spcCol="1270" anchor="ctr" anchorCtr="0">
              <a:noAutofit/>
            </a:bodyPr>
            <a:lstStyle/>
            <a:p>
              <a:pPr marL="0" lvl="0" indent="0" algn="l" defTabSz="2933699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6600"/>
                <a:t>04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Ressources nécessaires</a:t>
            </a:r>
            <a:endParaRPr lang="en-US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 bwMode="auto">
          <a:xfrm>
            <a:off x="6936357" y="2263915"/>
            <a:ext cx="1919285" cy="1919285"/>
          </a:xfrm>
          <a:prstGeom prst="ellipse">
            <a:avLst/>
          </a:prstGeom>
          <a:ln w="63500" cap="rnd">
            <a:solidFill>
              <a:schemeClr val="accent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842109" y="2422244"/>
            <a:ext cx="2013512" cy="201351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3" name="Groupe 12"/>
          <p:cNvGrpSpPr/>
          <p:nvPr/>
        </p:nvGrpSpPr>
        <p:grpSpPr bwMode="auto">
          <a:xfrm>
            <a:off x="2048865" y="3069000"/>
            <a:ext cx="5847135" cy="2112797"/>
            <a:chOff x="-647328" y="2653307"/>
            <a:chExt cx="5847135" cy="2112797"/>
          </a:xfrm>
        </p:grpSpPr>
        <p:sp>
          <p:nvSpPr>
            <p:cNvPr id="14" name="Rectangle 13"/>
            <p:cNvSpPr/>
            <p:nvPr/>
          </p:nvSpPr>
          <p:spPr bwMode="auto">
            <a:xfrm>
              <a:off x="1599807" y="2653307"/>
              <a:ext cx="3600000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ZoneTexte 14"/>
            <p:cNvSpPr txBox="1"/>
            <p:nvPr/>
          </p:nvSpPr>
          <p:spPr bwMode="auto">
            <a:xfrm>
              <a:off x="-647328" y="4046104"/>
              <a:ext cx="3600000" cy="720000"/>
            </a:xfrm>
            <a:prstGeom prst="rect">
              <a:avLst/>
            </a:prstGeom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cap="all"/>
              </a:pPr>
              <a:r>
                <a:rPr lang="fr-CH" sz="2500"/>
                <a:t>Atom</a:t>
              </a:r>
              <a:endParaRPr lang="en-US" sz="2500"/>
            </a:p>
          </p:txBody>
        </p:sp>
      </p:grpSp>
      <p:sp>
        <p:nvSpPr>
          <p:cNvPr id="16" name="ZoneTexte 15"/>
          <p:cNvSpPr txBox="1"/>
          <p:nvPr/>
        </p:nvSpPr>
        <p:spPr bwMode="auto">
          <a:xfrm>
            <a:off x="6096000" y="4461797"/>
            <a:ext cx="3600000" cy="720000"/>
          </a:xfrm>
          <a:prstGeom prst="rect">
            <a:avLst/>
          </a:prstGeom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889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all"/>
            </a:pPr>
            <a:r>
              <a:rPr lang="fr-CH" sz="2500"/>
              <a:t>Visual studio 2019</a:t>
            </a:r>
            <a:endParaRPr lang="en-US"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Risques et solutions</a:t>
            </a:r>
            <a:endParaRPr lang="en-US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rcRect l="2869" t="5180" r="5522" b="525"/>
          <a:stretch/>
        </p:blipFill>
        <p:spPr bwMode="auto">
          <a:xfrm>
            <a:off x="947495" y="2001519"/>
            <a:ext cx="10297010" cy="40238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CONCLUSION</a:t>
            </a:r>
            <a:endParaRPr lang="en-US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rcRect b="20876"/>
          <a:stretch/>
        </p:blipFill>
        <p:spPr bwMode="auto">
          <a:xfrm>
            <a:off x="2652593" y="2341563"/>
            <a:ext cx="6886813" cy="36337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fr-CH" sz="5400"/>
              <a:t>AVEZ-VOUS DES QUESTIONS ? </a:t>
            </a:r>
            <a:endParaRPr lang="en-US" sz="5400"/>
          </a:p>
        </p:txBody>
      </p:sp>
      <p:pic>
        <p:nvPicPr>
          <p:cNvPr id="7" name="Espace réservé du contenu 1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943350" y="2334019"/>
            <a:ext cx="3821825" cy="3821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Arial"/>
        <a:cs typeface="Arial"/>
      </a:majorFont>
      <a:minorFont>
        <a:latin typeface="Franklin Gothic Book"/>
        <a:ea typeface="Arial"/>
        <a:cs typeface="Arial"/>
      </a:minorFont>
    </a:fontScheme>
    <a:fmtScheme name="Dividend">
      <a:fillStyleLst>
        <a:solidFill>
          <a:schemeClr val="phClr"/>
        </a:solidFill>
        <a:gradFill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{7E6EAA6D-67F6-4CD9-B84D-ABDD039130BA}tf33552983_win32</Template>
  <TotalTime>1</TotalTime>
  <Words>134</Words>
  <Application>Microsoft Office PowerPoint</Application>
  <DocSecurity>0</DocSecurity>
  <PresentationFormat>Grand écran</PresentationFormat>
  <Paragraphs>57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Franklin Gothic Book</vt:lpstr>
      <vt:lpstr>Franklin Gothic Demi</vt:lpstr>
      <vt:lpstr>Wingdings 2</vt:lpstr>
      <vt:lpstr>DividendVTI</vt:lpstr>
      <vt:lpstr>Présentation PowerPoint</vt:lpstr>
      <vt:lpstr>Introduction</vt:lpstr>
      <vt:lpstr>Projet WavContact</vt:lpstr>
      <vt:lpstr>Présentation de l’opportunité</vt:lpstr>
      <vt:lpstr>Futur de waview</vt:lpstr>
      <vt:lpstr>Ressources nécessaires</vt:lpstr>
      <vt:lpstr>Risques et solutions</vt:lpstr>
      <vt:lpstr>CONCLUSION</vt:lpstr>
      <vt:lpstr>AVEZ-VOUS DES QUESTIONS ? </vt:lpstr>
      <vt:lpstr>Annexes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d’opportunité</dc:title>
  <dc:subject/>
  <dc:creator>Mourin Angela</dc:creator>
  <cp:keywords/>
  <dc:description/>
  <cp:lastModifiedBy>Coralie Chevalley</cp:lastModifiedBy>
  <cp:revision>15</cp:revision>
  <dcterms:created xsi:type="dcterms:W3CDTF">2021-09-28T12:13:44Z</dcterms:created>
  <dcterms:modified xsi:type="dcterms:W3CDTF">2021-10-16T12:22:49Z</dcterms:modified>
  <cp:category/>
  <dc:identifier/>
  <cp:contentStatus/>
  <dc:language/>
  <cp:version/>
</cp:coreProperties>
</file>